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C Fat Bamboo" charset="1" panose="02000603000000000000"/>
      <p:regular r:id="rId10"/>
    </p:embeddedFont>
    <p:embeddedFont>
      <p:font typeface="AC Fat Bamboo Italics" charset="1" panose="02000603000000000000"/>
      <p:regular r:id="rId11"/>
    </p:embeddedFont>
    <p:embeddedFont>
      <p:font typeface="Pangolin" charset="1" panose="00000500000000000000"/>
      <p:regular r:id="rId12"/>
    </p:embeddedFont>
    <p:embeddedFont>
      <p:font typeface="Childos Arabic SemiBold" charset="1" panose="00000700000000000000"/>
      <p:regular r:id="rId13"/>
    </p:embeddedFont>
    <p:embeddedFont>
      <p:font typeface="Sigher" charset="1" panose="000000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46" Target="slides/slide26.xml" Type="http://schemas.openxmlformats.org/officeDocument/2006/relationships/slide"/><Relationship Id="rId47" Target="slides/slide27.xml" Type="http://schemas.openxmlformats.org/officeDocument/2006/relationships/slide"/><Relationship Id="rId48" Target="slides/slide28.xml" Type="http://schemas.openxmlformats.org/officeDocument/2006/relationships/slide"/><Relationship Id="rId49" Target="slides/slide29.xml" Type="http://schemas.openxmlformats.org/officeDocument/2006/relationships/slide"/><Relationship Id="rId5" Target="tableStyles.xml" Type="http://schemas.openxmlformats.org/officeDocument/2006/relationships/tableStyles"/><Relationship Id="rId50" Target="slides/slide30.xml" Type="http://schemas.openxmlformats.org/officeDocument/2006/relationships/slide"/><Relationship Id="rId51" Target="slides/slide31.xml" Type="http://schemas.openxmlformats.org/officeDocument/2006/relationships/slide"/><Relationship Id="rId52" Target="slides/slide32.xml" Type="http://schemas.openxmlformats.org/officeDocument/2006/relationships/slide"/><Relationship Id="rId53" Target="slides/slide33.xml" Type="http://schemas.openxmlformats.org/officeDocument/2006/relationships/slide"/><Relationship Id="rId54" Target="slides/slide34.xml" Type="http://schemas.openxmlformats.org/officeDocument/2006/relationships/slide"/><Relationship Id="rId55" Target="slides/slide35.xml" Type="http://schemas.openxmlformats.org/officeDocument/2006/relationships/slide"/><Relationship Id="rId56" Target="slides/slide3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0.jpeg" Type="http://schemas.openxmlformats.org/officeDocument/2006/relationships/image"/><Relationship Id="rId9" Target="../media/image31.jpe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3.jpe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6.jpeg" Type="http://schemas.openxmlformats.org/officeDocument/2006/relationships/image"/><Relationship Id="rId9" Target="../media/image37.jpe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http://1.1.3.1/?fbclid=IwAR06vluVcwLce2EnIRRDriUlCuGRB7EBI7_3z9EkFYQChSvckL6Rpss7jlo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7805" y="-846543"/>
            <a:ext cx="20743610" cy="11980086"/>
            <a:chOff x="0" y="0"/>
            <a:chExt cx="27658147" cy="15973448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18615233" y="8448407"/>
              <a:ext cx="13222916" cy="1827167"/>
            </a:xfrm>
            <a:custGeom>
              <a:avLst/>
              <a:gdLst/>
              <a:ahLst/>
              <a:cxnLst/>
              <a:rect r="r" b="b" t="t" l="l"/>
              <a:pathLst>
                <a:path h="1827167" w="13222916">
                  <a:moveTo>
                    <a:pt x="0" y="0"/>
                  </a:moveTo>
                  <a:lnTo>
                    <a:pt x="13222915" y="0"/>
                  </a:lnTo>
                  <a:lnTo>
                    <a:pt x="13222915" y="1827166"/>
                  </a:lnTo>
                  <a:lnTo>
                    <a:pt x="0" y="1827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4435232" y="12985476"/>
              <a:ext cx="13222916" cy="1827167"/>
            </a:xfrm>
            <a:custGeom>
              <a:avLst/>
              <a:gdLst/>
              <a:ahLst/>
              <a:cxnLst/>
              <a:rect r="r" b="b" t="t" l="l"/>
              <a:pathLst>
                <a:path h="1827167" w="13222916">
                  <a:moveTo>
                    <a:pt x="0" y="0"/>
                  </a:moveTo>
                  <a:lnTo>
                    <a:pt x="13222915" y="0"/>
                  </a:lnTo>
                  <a:lnTo>
                    <a:pt x="13222915" y="1827167"/>
                  </a:lnTo>
                  <a:lnTo>
                    <a:pt x="0" y="182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-4249990" y="5793279"/>
              <a:ext cx="13444318" cy="1857760"/>
            </a:xfrm>
            <a:custGeom>
              <a:avLst/>
              <a:gdLst/>
              <a:ahLst/>
              <a:cxnLst/>
              <a:rect r="r" b="b" t="t" l="l"/>
              <a:pathLst>
                <a:path h="1857760" w="13444318">
                  <a:moveTo>
                    <a:pt x="0" y="0"/>
                  </a:moveTo>
                  <a:lnTo>
                    <a:pt x="13444317" y="0"/>
                  </a:lnTo>
                  <a:lnTo>
                    <a:pt x="13444317" y="1857760"/>
                  </a:lnTo>
                  <a:lnTo>
                    <a:pt x="0" y="1857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180241"/>
              <a:ext cx="13444318" cy="1857760"/>
            </a:xfrm>
            <a:custGeom>
              <a:avLst/>
              <a:gdLst/>
              <a:ahLst/>
              <a:cxnLst/>
              <a:rect r="r" b="b" t="t" l="l"/>
              <a:pathLst>
                <a:path h="1857760" w="13444318">
                  <a:moveTo>
                    <a:pt x="0" y="0"/>
                  </a:moveTo>
                  <a:lnTo>
                    <a:pt x="13444318" y="0"/>
                  </a:lnTo>
                  <a:lnTo>
                    <a:pt x="13444318" y="1857760"/>
                  </a:lnTo>
                  <a:lnTo>
                    <a:pt x="0" y="1857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680824" y="613757"/>
              <a:ext cx="8294766" cy="1857760"/>
            </a:xfrm>
            <a:custGeom>
              <a:avLst/>
              <a:gdLst/>
              <a:ahLst/>
              <a:cxnLst/>
              <a:rect r="r" b="b" t="t" l="l"/>
              <a:pathLst>
                <a:path h="1857760" w="8294766">
                  <a:moveTo>
                    <a:pt x="0" y="0"/>
                  </a:moveTo>
                  <a:lnTo>
                    <a:pt x="8294766" y="0"/>
                  </a:lnTo>
                  <a:lnTo>
                    <a:pt x="8294766" y="1857761"/>
                  </a:lnTo>
                  <a:lnTo>
                    <a:pt x="0" y="1857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62081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7400281" y="12970180"/>
              <a:ext cx="8294766" cy="1857760"/>
            </a:xfrm>
            <a:custGeom>
              <a:avLst/>
              <a:gdLst/>
              <a:ahLst/>
              <a:cxnLst/>
              <a:rect r="r" b="b" t="t" l="l"/>
              <a:pathLst>
                <a:path h="1857760" w="8294766">
                  <a:moveTo>
                    <a:pt x="0" y="0"/>
                  </a:moveTo>
                  <a:lnTo>
                    <a:pt x="8294766" y="0"/>
                  </a:lnTo>
                  <a:lnTo>
                    <a:pt x="8294766" y="1857760"/>
                  </a:lnTo>
                  <a:lnTo>
                    <a:pt x="0" y="1857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62081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2700621" y="14115688"/>
              <a:ext cx="8294766" cy="1857760"/>
            </a:xfrm>
            <a:custGeom>
              <a:avLst/>
              <a:gdLst/>
              <a:ahLst/>
              <a:cxnLst/>
              <a:rect r="r" b="b" t="t" l="l"/>
              <a:pathLst>
                <a:path h="1857760" w="8294766">
                  <a:moveTo>
                    <a:pt x="0" y="0"/>
                  </a:moveTo>
                  <a:lnTo>
                    <a:pt x="8294766" y="0"/>
                  </a:lnTo>
                  <a:lnTo>
                    <a:pt x="8294766" y="1857760"/>
                  </a:lnTo>
                  <a:lnTo>
                    <a:pt x="0" y="1857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62081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20447" y="38100"/>
              <a:ext cx="8294766" cy="1857760"/>
            </a:xfrm>
            <a:custGeom>
              <a:avLst/>
              <a:gdLst/>
              <a:ahLst/>
              <a:cxnLst/>
              <a:rect r="r" b="b" t="t" l="l"/>
              <a:pathLst>
                <a:path h="1857760" w="8294766">
                  <a:moveTo>
                    <a:pt x="0" y="0"/>
                  </a:moveTo>
                  <a:lnTo>
                    <a:pt x="8294765" y="0"/>
                  </a:lnTo>
                  <a:lnTo>
                    <a:pt x="8294765" y="1857760"/>
                  </a:lnTo>
                  <a:lnTo>
                    <a:pt x="0" y="1857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62081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817462" y="6530640"/>
            <a:ext cx="1606431" cy="1889119"/>
          </a:xfrm>
          <a:custGeom>
            <a:avLst/>
            <a:gdLst/>
            <a:ahLst/>
            <a:cxnLst/>
            <a:rect r="r" b="b" t="t" l="l"/>
            <a:pathLst>
              <a:path h="1889119" w="1606431">
                <a:moveTo>
                  <a:pt x="0" y="0"/>
                </a:moveTo>
                <a:lnTo>
                  <a:pt x="1606431" y="0"/>
                </a:lnTo>
                <a:lnTo>
                  <a:pt x="1606431" y="1889119"/>
                </a:lnTo>
                <a:lnTo>
                  <a:pt x="0" y="1889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731" y="7379949"/>
            <a:ext cx="1073497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818">
                <a:solidFill>
                  <a:srgbClr val="921D99"/>
                </a:solidFill>
                <a:latin typeface="Childos Arabic SemiBold"/>
              </a:rPr>
              <a:t>BSIS BA 4A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4674825">
            <a:off x="9423311" y="-216253"/>
            <a:ext cx="1323050" cy="2489906"/>
          </a:xfrm>
          <a:custGeom>
            <a:avLst/>
            <a:gdLst/>
            <a:ahLst/>
            <a:cxnLst/>
            <a:rect r="r" b="b" t="t" l="l"/>
            <a:pathLst>
              <a:path h="2489906" w="1323050">
                <a:moveTo>
                  <a:pt x="0" y="0"/>
                </a:moveTo>
                <a:lnTo>
                  <a:pt x="1323050" y="0"/>
                </a:lnTo>
                <a:lnTo>
                  <a:pt x="1323050" y="2489906"/>
                </a:lnTo>
                <a:lnTo>
                  <a:pt x="0" y="2489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46098" y="1744987"/>
            <a:ext cx="6765737" cy="164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1"/>
              </a:lnSpc>
            </a:pPr>
            <a:r>
              <a:rPr lang="en-US" sz="12097" spc="1705">
                <a:solidFill>
                  <a:srgbClr val="921D99"/>
                </a:solidFill>
                <a:latin typeface="AC Fat Bamboo"/>
              </a:rPr>
              <a:t>GROUP 2A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022647" y="1603979"/>
            <a:ext cx="1521083" cy="1788753"/>
          </a:xfrm>
          <a:custGeom>
            <a:avLst/>
            <a:gdLst/>
            <a:ahLst/>
            <a:cxnLst/>
            <a:rect r="r" b="b" t="t" l="l"/>
            <a:pathLst>
              <a:path h="1788753" w="1521083">
                <a:moveTo>
                  <a:pt x="0" y="0"/>
                </a:moveTo>
                <a:lnTo>
                  <a:pt x="1521084" y="0"/>
                </a:lnTo>
                <a:lnTo>
                  <a:pt x="1521084" y="1788753"/>
                </a:lnTo>
                <a:lnTo>
                  <a:pt x="0" y="1788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5694" y="3837736"/>
            <a:ext cx="1785230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21D99"/>
                </a:solidFill>
                <a:latin typeface="Sigher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629014"/>
            <a:ext cx="16460083" cy="821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1.1.5Interactions Through Chat Box or Discussion Boards 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629014"/>
            <a:ext cx="16460083" cy="8606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 1.1Students Perspective</a:t>
            </a:r>
          </a:p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       1.1.1Students’ Dashboard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629014"/>
            <a:ext cx="16460083" cy="97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1.1System Administrators’ (Principal) Perspective</a:t>
            </a:r>
          </a:p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    1.1.1 Manage System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629014"/>
            <a:ext cx="16460083" cy="899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1.1.1.1 Create Instructors’ Dashboard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629014"/>
            <a:ext cx="16460083" cy="899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1.1.1.1Manage the performance of the platform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629014"/>
            <a:ext cx="16460083" cy="97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1.1.1.1User Management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       1.1.1.1.1Approval and Deletion of Account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420787"/>
            <a:ext cx="16460083" cy="97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    Guidance Councilor Perspective</a:t>
            </a:r>
          </a:p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     1.1.1      Manage Students concern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0900" y="2420787"/>
            <a:ext cx="16460083" cy="97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1.1.1 Review submitted concerns (from the students)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629014"/>
            <a:ext cx="16460083" cy="11340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1.1.1  Content Moderation ( accept or reject content)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629014"/>
            <a:ext cx="16460083" cy="12902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1.To evaluate the performance of Web-Based Engagement Monitoring System by Blackbox testing. </a:t>
            </a:r>
          </a:p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Specifically,</a:t>
            </a:r>
          </a:p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      </a:t>
            </a:r>
            <a:r>
              <a:rPr lang="en-US" sz="2764">
                <a:solidFill>
                  <a:srgbClr val="000000"/>
                </a:solidFill>
                <a:latin typeface="Pangolin"/>
              </a:rPr>
              <a:t>1.1Evaluation</a:t>
            </a:r>
          </a:p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           </a:t>
            </a:r>
            <a:r>
              <a:rPr lang="en-US" sz="2764">
                <a:solidFill>
                  <a:srgbClr val="000000"/>
                </a:solidFill>
                <a:latin typeface="Pangolin"/>
              </a:rPr>
              <a:t>1.1.1Functionality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1286" y="-366544"/>
            <a:ext cx="15816633" cy="833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619"/>
              </a:lnSpc>
            </a:pPr>
          </a:p>
          <a:p>
            <a:pPr>
              <a:lnSpc>
                <a:spcPts val="4107"/>
              </a:lnSpc>
            </a:pPr>
            <a:r>
              <a:rPr lang="en-US" sz="2933">
                <a:solidFill>
                  <a:srgbClr val="000000"/>
                </a:solidFill>
                <a:latin typeface="Childos Arabic SemiBold"/>
              </a:rPr>
              <a:t>KDF - Under objectives,</a:t>
            </a:r>
          </a:p>
          <a:p>
            <a:pPr>
              <a:lnSpc>
                <a:spcPts val="4107"/>
              </a:lnSpc>
            </a:pPr>
            <a:r>
              <a:rPr lang="en-US" sz="2933">
                <a:solidFill>
                  <a:srgbClr val="000000"/>
                </a:solidFill>
                <a:latin typeface="Childos Arabic SemiBold"/>
              </a:rPr>
              <a:t>Instructor module - moderation of contents </a:t>
            </a:r>
          </a:p>
          <a:p>
            <a:pPr>
              <a:lnSpc>
                <a:spcPts val="3267"/>
              </a:lnSpc>
            </a:pPr>
          </a:p>
          <a:p>
            <a:pPr>
              <a:lnSpc>
                <a:spcPts val="3267"/>
              </a:lnSpc>
            </a:pPr>
          </a:p>
          <a:p>
            <a:pPr>
              <a:lnSpc>
                <a:spcPts val="2707"/>
              </a:lnSpc>
            </a:pPr>
          </a:p>
          <a:p>
            <a:pPr>
              <a:lnSpc>
                <a:spcPts val="3267"/>
              </a:lnSpc>
            </a:pPr>
          </a:p>
          <a:p>
            <a:pPr>
              <a:lnSpc>
                <a:spcPts val="3267"/>
              </a:lnSpc>
            </a:pPr>
          </a:p>
          <a:p>
            <a:pPr>
              <a:lnSpc>
                <a:spcPts val="3267"/>
              </a:lnSpc>
            </a:pPr>
          </a:p>
          <a:p>
            <a:pPr>
              <a:lnSpc>
                <a:spcPts val="3267"/>
              </a:lnSpc>
            </a:pPr>
          </a:p>
          <a:p>
            <a:pPr>
              <a:lnSpc>
                <a:spcPts val="3267"/>
              </a:lnSpc>
            </a:pPr>
          </a:p>
          <a:p>
            <a:pPr>
              <a:lnSpc>
                <a:spcPts val="3267"/>
              </a:lnSpc>
            </a:pPr>
          </a:p>
          <a:p>
            <a:pPr>
              <a:lnSpc>
                <a:spcPts val="326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921D99"/>
                </a:solidFill>
                <a:latin typeface="AC Fat Bamboo"/>
              </a:rPr>
              <a:t>RECOMMENDATIONS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1935572"/>
            <a:ext cx="36131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4847"/>
                </a:solidFill>
                <a:latin typeface="Canva Sans Bold"/>
              </a:rPr>
              <a:t>CHAPTER 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84074" y="2480679"/>
            <a:ext cx="12893165" cy="7393710"/>
          </a:xfrm>
          <a:custGeom>
            <a:avLst/>
            <a:gdLst/>
            <a:ahLst/>
            <a:cxnLst/>
            <a:rect r="r" b="b" t="t" l="l"/>
            <a:pathLst>
              <a:path h="7393710" w="12893165">
                <a:moveTo>
                  <a:pt x="0" y="0"/>
                </a:moveTo>
                <a:lnTo>
                  <a:pt x="12893165" y="0"/>
                </a:lnTo>
                <a:lnTo>
                  <a:pt x="12893165" y="7393710"/>
                </a:lnTo>
                <a:lnTo>
                  <a:pt x="0" y="73937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835585"/>
            <a:ext cx="3967609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Gender Distribution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2216" y="3290210"/>
            <a:ext cx="11124657" cy="6514557"/>
          </a:xfrm>
          <a:custGeom>
            <a:avLst/>
            <a:gdLst/>
            <a:ahLst/>
            <a:cxnLst/>
            <a:rect r="r" b="b" t="t" l="l"/>
            <a:pathLst>
              <a:path h="6514557" w="11124657">
                <a:moveTo>
                  <a:pt x="0" y="0"/>
                </a:moveTo>
                <a:lnTo>
                  <a:pt x="11124657" y="0"/>
                </a:lnTo>
                <a:lnTo>
                  <a:pt x="11124657" y="6514557"/>
                </a:lnTo>
                <a:lnTo>
                  <a:pt x="0" y="6514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223504"/>
            <a:ext cx="10753588" cy="92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3"/>
              </a:lnSpc>
            </a:pPr>
            <a:r>
              <a:rPr lang="en-US" sz="2659">
                <a:solidFill>
                  <a:srgbClr val="000000"/>
                </a:solidFill>
                <a:latin typeface="Canva Sans Bold"/>
              </a:rPr>
              <a:t>Students Section</a:t>
            </a:r>
          </a:p>
          <a:p>
            <a:pPr>
              <a:lnSpc>
                <a:spcPts val="3723"/>
              </a:lnSpc>
            </a:pPr>
            <a:r>
              <a:rPr lang="en-US" sz="2659">
                <a:solidFill>
                  <a:srgbClr val="000000"/>
                </a:solidFill>
                <a:latin typeface="Canva Sans Bold"/>
              </a:rPr>
              <a:t>Others </a:t>
            </a:r>
            <a:r>
              <a:rPr lang="en-US" sz="2659">
                <a:solidFill>
                  <a:srgbClr val="000000"/>
                </a:solidFill>
                <a:latin typeface="Canva Sans"/>
              </a:rPr>
              <a:t>(Faculty, Principal, Guidance Counselor and IT Experts)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33426" y="4723769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945125" y="4139233"/>
            <a:ext cx="514751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11 and 12 HUMSS: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6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11 and 12 ABM: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6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11 and 12 Animation: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6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11 and 12 Hairdressing: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6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11 and 12 Tourism: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6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others: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6</a:t>
            </a:r>
          </a:p>
          <a:p>
            <a:pPr algn="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197966"/>
            <a:ext cx="11069263" cy="6423546"/>
          </a:xfrm>
          <a:custGeom>
            <a:avLst/>
            <a:gdLst/>
            <a:ahLst/>
            <a:cxnLst/>
            <a:rect r="r" b="b" t="t" l="l"/>
            <a:pathLst>
              <a:path h="6423546" w="11069263">
                <a:moveTo>
                  <a:pt x="0" y="0"/>
                </a:moveTo>
                <a:lnTo>
                  <a:pt x="11069263" y="0"/>
                </a:lnTo>
                <a:lnTo>
                  <a:pt x="11069263" y="6423546"/>
                </a:lnTo>
                <a:lnTo>
                  <a:pt x="0" y="6423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44" y="2466068"/>
            <a:ext cx="10753588" cy="48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functionality suitability by 35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06873" y="3998922"/>
            <a:ext cx="5858745" cy="345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Canva Sans"/>
              </a:rPr>
              <a:t>Functional Completeness: </a:t>
            </a:r>
            <a:r>
              <a:rPr lang="en-US" sz="2785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r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Canva Sans"/>
              </a:rPr>
              <a:t>Functional Correctness: </a:t>
            </a:r>
            <a:r>
              <a:rPr lang="en-US" sz="2785">
                <a:solidFill>
                  <a:srgbClr val="000000"/>
                </a:solidFill>
                <a:latin typeface="Canva Sans Bold"/>
              </a:rPr>
              <a:t>4.9 (PASSED</a:t>
            </a:r>
            <a:r>
              <a:rPr lang="en-US" sz="2785">
                <a:solidFill>
                  <a:srgbClr val="000000"/>
                </a:solidFill>
                <a:latin typeface="Canva Sans"/>
              </a:rPr>
              <a:t>)</a:t>
            </a:r>
          </a:p>
          <a:p>
            <a:pPr algn="r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Canva Sans"/>
              </a:rPr>
              <a:t>Functional Appropriateness: </a:t>
            </a:r>
            <a:r>
              <a:rPr lang="en-US" sz="2785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r">
              <a:lnSpc>
                <a:spcPts val="39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995407" y="7166665"/>
            <a:ext cx="578856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Total: 4.9 (PASSED)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2888" y="3193526"/>
            <a:ext cx="11335985" cy="6456699"/>
          </a:xfrm>
          <a:custGeom>
            <a:avLst/>
            <a:gdLst/>
            <a:ahLst/>
            <a:cxnLst/>
            <a:rect r="r" b="b" t="t" l="l"/>
            <a:pathLst>
              <a:path h="6456699" w="11335985">
                <a:moveTo>
                  <a:pt x="0" y="0"/>
                </a:moveTo>
                <a:lnTo>
                  <a:pt x="11335985" y="0"/>
                </a:lnTo>
                <a:lnTo>
                  <a:pt x="11335985" y="6456699"/>
                </a:lnTo>
                <a:lnTo>
                  <a:pt x="0" y="64566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44" y="2466068"/>
            <a:ext cx="10753588" cy="48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performance efficiency by 35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06873" y="4574686"/>
            <a:ext cx="5858745" cy="246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Canva Sans"/>
              </a:rPr>
              <a:t>Time behaviour: </a:t>
            </a:r>
            <a:r>
              <a:rPr lang="en-US" sz="2785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r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Canva Sans"/>
              </a:rPr>
              <a:t>Resource Utilization: </a:t>
            </a:r>
            <a:r>
              <a:rPr lang="en-US" sz="2785">
                <a:solidFill>
                  <a:srgbClr val="000000"/>
                </a:solidFill>
                <a:latin typeface="Canva Sans Bold"/>
              </a:rPr>
              <a:t>4.9 (PASSED</a:t>
            </a:r>
            <a:r>
              <a:rPr lang="en-US" sz="2785">
                <a:solidFill>
                  <a:srgbClr val="000000"/>
                </a:solidFill>
                <a:latin typeface="Canva Sans"/>
              </a:rPr>
              <a:t>)</a:t>
            </a:r>
          </a:p>
          <a:p>
            <a:pPr algn="r">
              <a:lnSpc>
                <a:spcPts val="3900"/>
              </a:lnSpc>
            </a:pPr>
            <a:r>
              <a:rPr lang="en-US" sz="2785">
                <a:solidFill>
                  <a:srgbClr val="000000"/>
                </a:solidFill>
                <a:latin typeface="Canva Sans"/>
              </a:rPr>
              <a:t>Capacity: </a:t>
            </a:r>
            <a:r>
              <a:rPr lang="en-US" sz="2785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r">
              <a:lnSpc>
                <a:spcPts val="39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995407" y="6751829"/>
            <a:ext cx="578856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Total: 4.9 (PASSED)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6610" y="3055091"/>
            <a:ext cx="11694074" cy="6641079"/>
          </a:xfrm>
          <a:custGeom>
            <a:avLst/>
            <a:gdLst/>
            <a:ahLst/>
            <a:cxnLst/>
            <a:rect r="r" b="b" t="t" l="l"/>
            <a:pathLst>
              <a:path h="6641079" w="11694074">
                <a:moveTo>
                  <a:pt x="0" y="0"/>
                </a:moveTo>
                <a:lnTo>
                  <a:pt x="11694074" y="0"/>
                </a:lnTo>
                <a:lnTo>
                  <a:pt x="11694074" y="6641079"/>
                </a:lnTo>
                <a:lnTo>
                  <a:pt x="0" y="6641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1697" y="2394631"/>
            <a:ext cx="10753588" cy="48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compatibility by 35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95068" y="4224721"/>
            <a:ext cx="4864232" cy="215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95"/>
              </a:lnSpc>
            </a:pPr>
            <a:r>
              <a:rPr lang="en-US" sz="3068">
                <a:solidFill>
                  <a:srgbClr val="000000"/>
                </a:solidFill>
                <a:latin typeface="Canva Sans"/>
              </a:rPr>
              <a:t>Co-existence: </a:t>
            </a:r>
            <a:r>
              <a:rPr lang="en-US" sz="3068">
                <a:solidFill>
                  <a:srgbClr val="000000"/>
                </a:solidFill>
                <a:latin typeface="Canva Sans Bold"/>
              </a:rPr>
              <a:t>4.8 (PASSED)</a:t>
            </a:r>
          </a:p>
          <a:p>
            <a:pPr algn="r">
              <a:lnSpc>
                <a:spcPts val="4295"/>
              </a:lnSpc>
            </a:pPr>
            <a:r>
              <a:rPr lang="en-US" sz="3068">
                <a:solidFill>
                  <a:srgbClr val="000000"/>
                </a:solidFill>
                <a:latin typeface="Canva Sans"/>
              </a:rPr>
              <a:t>Interoperability</a:t>
            </a:r>
            <a:r>
              <a:rPr lang="en-US" sz="3068">
                <a:solidFill>
                  <a:srgbClr val="000000"/>
                </a:solidFill>
                <a:latin typeface="Canva Sans"/>
              </a:rPr>
              <a:t>: </a:t>
            </a:r>
            <a:r>
              <a:rPr lang="en-US" sz="3068">
                <a:solidFill>
                  <a:srgbClr val="000000"/>
                </a:solidFill>
                <a:latin typeface="Canva Sans Bold"/>
              </a:rPr>
              <a:t>4.9 (PASSED)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69220" y="6523229"/>
            <a:ext cx="3594050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Total: 4.8 (PASSED)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9175" y="3193526"/>
            <a:ext cx="11289699" cy="6645709"/>
          </a:xfrm>
          <a:custGeom>
            <a:avLst/>
            <a:gdLst/>
            <a:ahLst/>
            <a:cxnLst/>
            <a:rect r="r" b="b" t="t" l="l"/>
            <a:pathLst>
              <a:path h="6645709" w="11289699">
                <a:moveTo>
                  <a:pt x="0" y="0"/>
                </a:moveTo>
                <a:lnTo>
                  <a:pt x="11289698" y="0"/>
                </a:lnTo>
                <a:lnTo>
                  <a:pt x="11289698" y="6645709"/>
                </a:lnTo>
                <a:lnTo>
                  <a:pt x="0" y="66457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9655" y="2466068"/>
            <a:ext cx="10753588" cy="48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functionality usability by 35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7963" y="4148758"/>
            <a:ext cx="5895079" cy="418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44"/>
              </a:lnSpc>
            </a:pPr>
            <a:r>
              <a:rPr lang="en-US" sz="2674">
                <a:solidFill>
                  <a:srgbClr val="000000"/>
                </a:solidFill>
                <a:latin typeface="Canva Sans"/>
              </a:rPr>
              <a:t>Appropriateness Recognizability: </a:t>
            </a:r>
            <a:r>
              <a:rPr lang="en-US" sz="2674">
                <a:solidFill>
                  <a:srgbClr val="000000"/>
                </a:solidFill>
                <a:latin typeface="Canva Sans Bold"/>
              </a:rPr>
              <a:t>4.9 (PASSED)</a:t>
            </a:r>
          </a:p>
          <a:p>
            <a:pPr algn="r">
              <a:lnSpc>
                <a:spcPts val="3744"/>
              </a:lnSpc>
            </a:pPr>
            <a:r>
              <a:rPr lang="en-US" sz="2674">
                <a:solidFill>
                  <a:srgbClr val="000000"/>
                </a:solidFill>
                <a:latin typeface="Canva Sans"/>
              </a:rPr>
              <a:t>Learnability</a:t>
            </a:r>
            <a:r>
              <a:rPr lang="en-US" sz="2674">
                <a:solidFill>
                  <a:srgbClr val="000000"/>
                </a:solidFill>
                <a:latin typeface="Canva Sans"/>
              </a:rPr>
              <a:t>: </a:t>
            </a:r>
            <a:r>
              <a:rPr lang="en-US" sz="2674">
                <a:solidFill>
                  <a:srgbClr val="000000"/>
                </a:solidFill>
                <a:latin typeface="Canva Sans Bold"/>
              </a:rPr>
              <a:t>4.9 (PASSED)</a:t>
            </a:r>
          </a:p>
          <a:p>
            <a:pPr algn="r">
              <a:lnSpc>
                <a:spcPts val="3744"/>
              </a:lnSpc>
            </a:pPr>
            <a:r>
              <a:rPr lang="en-US" sz="2674">
                <a:solidFill>
                  <a:srgbClr val="000000"/>
                </a:solidFill>
                <a:latin typeface="Canva Sans"/>
              </a:rPr>
              <a:t>Operability: </a:t>
            </a:r>
            <a:r>
              <a:rPr lang="en-US" sz="2674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r">
              <a:lnSpc>
                <a:spcPts val="3744"/>
              </a:lnSpc>
            </a:pPr>
            <a:r>
              <a:rPr lang="en-US" sz="2674">
                <a:solidFill>
                  <a:srgbClr val="000000"/>
                </a:solidFill>
                <a:latin typeface="Canva Sans"/>
              </a:rPr>
              <a:t>User Interface Aesthetic: </a:t>
            </a:r>
            <a:r>
              <a:rPr lang="en-US" sz="2674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r">
              <a:lnSpc>
                <a:spcPts val="3744"/>
              </a:lnSpc>
            </a:pPr>
            <a:r>
              <a:rPr lang="en-US" sz="2674">
                <a:solidFill>
                  <a:srgbClr val="000000"/>
                </a:solidFill>
                <a:latin typeface="Canva Sans"/>
              </a:rPr>
              <a:t>Accessibility: </a:t>
            </a:r>
            <a:r>
              <a:rPr lang="en-US" sz="2674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ctr">
              <a:lnSpc>
                <a:spcPts val="3744"/>
              </a:lnSpc>
            </a:pPr>
          </a:p>
          <a:p>
            <a:pPr algn="ctr">
              <a:lnSpc>
                <a:spcPts val="374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507189" y="7395264"/>
            <a:ext cx="3485852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Total: 4.9 (PASSED)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6610" y="2883641"/>
            <a:ext cx="12277895" cy="6861177"/>
          </a:xfrm>
          <a:custGeom>
            <a:avLst/>
            <a:gdLst/>
            <a:ahLst/>
            <a:cxnLst/>
            <a:rect r="r" b="b" t="t" l="l"/>
            <a:pathLst>
              <a:path h="6861177" w="12277895">
                <a:moveTo>
                  <a:pt x="0" y="0"/>
                </a:moveTo>
                <a:lnTo>
                  <a:pt x="12277895" y="0"/>
                </a:lnTo>
                <a:lnTo>
                  <a:pt x="12277895" y="6861176"/>
                </a:lnTo>
                <a:lnTo>
                  <a:pt x="0" y="6861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9655" y="2308906"/>
            <a:ext cx="10753588" cy="48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reliability by 35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94505" y="4148758"/>
            <a:ext cx="4122886" cy="312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7"/>
              </a:lnSpc>
            </a:pPr>
            <a:r>
              <a:rPr lang="en-US" sz="2976">
                <a:solidFill>
                  <a:srgbClr val="000000"/>
                </a:solidFill>
                <a:latin typeface="Canva Sans"/>
              </a:rPr>
              <a:t> Maturity: </a:t>
            </a:r>
            <a:r>
              <a:rPr lang="en-US" sz="2976">
                <a:solidFill>
                  <a:srgbClr val="000000"/>
                </a:solidFill>
                <a:latin typeface="Canva Sans Bold"/>
              </a:rPr>
              <a:t>5 (PASSED</a:t>
            </a:r>
            <a:r>
              <a:rPr lang="en-US" sz="2976">
                <a:solidFill>
                  <a:srgbClr val="000000"/>
                </a:solidFill>
                <a:latin typeface="Canva Sans"/>
              </a:rPr>
              <a:t>)</a:t>
            </a:r>
          </a:p>
          <a:p>
            <a:pPr algn="r">
              <a:lnSpc>
                <a:spcPts val="4167"/>
              </a:lnSpc>
            </a:pPr>
            <a:r>
              <a:rPr lang="en-US" sz="2976">
                <a:solidFill>
                  <a:srgbClr val="000000"/>
                </a:solidFill>
                <a:latin typeface="Canva Sans"/>
              </a:rPr>
              <a:t>Availability: </a:t>
            </a:r>
            <a:r>
              <a:rPr lang="en-US" sz="2976">
                <a:solidFill>
                  <a:srgbClr val="000000"/>
                </a:solidFill>
                <a:latin typeface="Canva Sans Bold"/>
              </a:rPr>
              <a:t>5 (PASSED)</a:t>
            </a:r>
            <a:r>
              <a:rPr lang="en-US" sz="2976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r">
              <a:lnSpc>
                <a:spcPts val="4167"/>
              </a:lnSpc>
            </a:pPr>
            <a:r>
              <a:rPr lang="en-US" sz="2976">
                <a:solidFill>
                  <a:srgbClr val="000000"/>
                </a:solidFill>
                <a:latin typeface="Canva Sans"/>
              </a:rPr>
              <a:t>Recoverability: </a:t>
            </a:r>
            <a:r>
              <a:rPr lang="en-US" sz="2976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ctr">
              <a:lnSpc>
                <a:spcPts val="416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369514" y="6759198"/>
            <a:ext cx="324787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Total: 5 (PASSED)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055091"/>
            <a:ext cx="12032930" cy="7010980"/>
          </a:xfrm>
          <a:custGeom>
            <a:avLst/>
            <a:gdLst/>
            <a:ahLst/>
            <a:cxnLst/>
            <a:rect r="r" b="b" t="t" l="l"/>
            <a:pathLst>
              <a:path h="7010980" w="12032930">
                <a:moveTo>
                  <a:pt x="0" y="0"/>
                </a:moveTo>
                <a:lnTo>
                  <a:pt x="12032930" y="0"/>
                </a:lnTo>
                <a:lnTo>
                  <a:pt x="12032930" y="7010980"/>
                </a:lnTo>
                <a:lnTo>
                  <a:pt x="0" y="7010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9655" y="2394308"/>
            <a:ext cx="10753588" cy="48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security by 35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19368" y="3895582"/>
            <a:ext cx="5139932" cy="397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19"/>
              </a:lnSpc>
            </a:pPr>
            <a:r>
              <a:rPr lang="en-US" sz="3228">
                <a:solidFill>
                  <a:srgbClr val="000000"/>
                </a:solidFill>
                <a:latin typeface="Canva Sans"/>
              </a:rPr>
              <a:t> Confidentiality</a:t>
            </a:r>
            <a:r>
              <a:rPr lang="en-US" sz="3228">
                <a:solidFill>
                  <a:srgbClr val="000000"/>
                </a:solidFill>
                <a:latin typeface="Canva Sans"/>
              </a:rPr>
              <a:t>: </a:t>
            </a:r>
            <a:r>
              <a:rPr lang="en-US" sz="3228">
                <a:solidFill>
                  <a:srgbClr val="000000"/>
                </a:solidFill>
                <a:latin typeface="Canva Sans Bold"/>
              </a:rPr>
              <a:t>4.9 (PASSED</a:t>
            </a:r>
            <a:r>
              <a:rPr lang="en-US" sz="3228">
                <a:solidFill>
                  <a:srgbClr val="000000"/>
                </a:solidFill>
                <a:latin typeface="Canva Sans"/>
              </a:rPr>
              <a:t>)</a:t>
            </a:r>
          </a:p>
          <a:p>
            <a:pPr algn="r">
              <a:lnSpc>
                <a:spcPts val="4519"/>
              </a:lnSpc>
            </a:pPr>
            <a:r>
              <a:rPr lang="en-US" sz="3228">
                <a:solidFill>
                  <a:srgbClr val="000000"/>
                </a:solidFill>
                <a:latin typeface="Canva Sans"/>
              </a:rPr>
              <a:t>Integrity</a:t>
            </a:r>
            <a:r>
              <a:rPr lang="en-US" sz="3228">
                <a:solidFill>
                  <a:srgbClr val="000000"/>
                </a:solidFill>
                <a:latin typeface="Canva Sans"/>
              </a:rPr>
              <a:t>: </a:t>
            </a:r>
            <a:r>
              <a:rPr lang="en-US" sz="3228">
                <a:solidFill>
                  <a:srgbClr val="000000"/>
                </a:solidFill>
                <a:latin typeface="Canva Sans Bold"/>
              </a:rPr>
              <a:t>5 (PASSED)</a:t>
            </a:r>
            <a:r>
              <a:rPr lang="en-US" sz="3228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r">
              <a:lnSpc>
                <a:spcPts val="4519"/>
              </a:lnSpc>
            </a:pPr>
            <a:r>
              <a:rPr lang="en-US" sz="3228">
                <a:solidFill>
                  <a:srgbClr val="000000"/>
                </a:solidFill>
                <a:latin typeface="Canva Sans"/>
              </a:rPr>
              <a:t>Accountability</a:t>
            </a:r>
            <a:r>
              <a:rPr lang="en-US" sz="3228">
                <a:solidFill>
                  <a:srgbClr val="000000"/>
                </a:solidFill>
                <a:latin typeface="Canva Sans"/>
              </a:rPr>
              <a:t>: </a:t>
            </a:r>
            <a:r>
              <a:rPr lang="en-US" sz="3228">
                <a:solidFill>
                  <a:srgbClr val="000000"/>
                </a:solidFill>
                <a:latin typeface="Canva Sans Bold"/>
              </a:rPr>
              <a:t>4.9 (PASSED)</a:t>
            </a:r>
          </a:p>
          <a:p>
            <a:pPr algn="r">
              <a:lnSpc>
                <a:spcPts val="4519"/>
              </a:lnSpc>
            </a:pPr>
            <a:r>
              <a:rPr lang="en-US" sz="3228">
                <a:solidFill>
                  <a:srgbClr val="000000"/>
                </a:solidFill>
                <a:latin typeface="Canva Sans"/>
              </a:rPr>
              <a:t>Authenticity: </a:t>
            </a:r>
            <a:r>
              <a:rPr lang="en-US" sz="3228">
                <a:solidFill>
                  <a:srgbClr val="000000"/>
                </a:solidFill>
                <a:latin typeface="Canva Sans Bold"/>
              </a:rPr>
              <a:t>4.7 (PASSED)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65250" y="8032943"/>
            <a:ext cx="3594050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Total: 4.8 (PASSED)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883641"/>
            <a:ext cx="11895041" cy="7026964"/>
          </a:xfrm>
          <a:custGeom>
            <a:avLst/>
            <a:gdLst/>
            <a:ahLst/>
            <a:cxnLst/>
            <a:rect r="r" b="b" t="t" l="l"/>
            <a:pathLst>
              <a:path h="7026964" w="11895041">
                <a:moveTo>
                  <a:pt x="0" y="0"/>
                </a:moveTo>
                <a:lnTo>
                  <a:pt x="11895041" y="0"/>
                </a:lnTo>
                <a:lnTo>
                  <a:pt x="11895041" y="7026963"/>
                </a:lnTo>
                <a:lnTo>
                  <a:pt x="0" y="70269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44" y="2394308"/>
            <a:ext cx="10753588" cy="48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maintability by 35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3741" y="3296246"/>
            <a:ext cx="4218922" cy="58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16"/>
              </a:lnSpc>
            </a:pPr>
            <a:r>
              <a:rPr lang="en-US" sz="3011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11">
                <a:solidFill>
                  <a:srgbClr val="000000"/>
                </a:solidFill>
                <a:latin typeface="Canva Sans"/>
              </a:rPr>
              <a:t>Modularity:</a:t>
            </a:r>
            <a:r>
              <a:rPr lang="en-US" sz="3011">
                <a:solidFill>
                  <a:srgbClr val="000000"/>
                </a:solidFill>
                <a:latin typeface="Canva Sans Bold"/>
              </a:rPr>
              <a:t> 5 (PASSED)</a:t>
            </a:r>
          </a:p>
          <a:p>
            <a:pPr algn="r">
              <a:lnSpc>
                <a:spcPts val="4216"/>
              </a:lnSpc>
            </a:pPr>
            <a:r>
              <a:rPr lang="en-US" sz="3011">
                <a:solidFill>
                  <a:srgbClr val="000000"/>
                </a:solidFill>
                <a:latin typeface="Canva Sans"/>
              </a:rPr>
              <a:t>Reus</a:t>
            </a:r>
            <a:r>
              <a:rPr lang="en-US" sz="3011">
                <a:solidFill>
                  <a:srgbClr val="000000"/>
                </a:solidFill>
                <a:latin typeface="Canva Sans"/>
              </a:rPr>
              <a:t>ability: </a:t>
            </a:r>
            <a:r>
              <a:rPr lang="en-US" sz="3011">
                <a:solidFill>
                  <a:srgbClr val="000000"/>
                </a:solidFill>
                <a:latin typeface="Canva Sans Bold"/>
              </a:rPr>
              <a:t>5 (PASSED)</a:t>
            </a:r>
            <a:r>
              <a:rPr lang="en-US" sz="3011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r">
              <a:lnSpc>
                <a:spcPts val="4216"/>
              </a:lnSpc>
            </a:pPr>
            <a:r>
              <a:rPr lang="en-US" sz="3011">
                <a:solidFill>
                  <a:srgbClr val="000000"/>
                </a:solidFill>
                <a:latin typeface="Canva Sans"/>
              </a:rPr>
              <a:t>Analysability</a:t>
            </a:r>
            <a:r>
              <a:rPr lang="en-US" sz="3011">
                <a:solidFill>
                  <a:srgbClr val="000000"/>
                </a:solidFill>
                <a:latin typeface="Canva Sans"/>
              </a:rPr>
              <a:t>: </a:t>
            </a:r>
            <a:r>
              <a:rPr lang="en-US" sz="3011">
                <a:solidFill>
                  <a:srgbClr val="000000"/>
                </a:solidFill>
                <a:latin typeface="Canva Sans Bold"/>
              </a:rPr>
              <a:t>5 (PASSED</a:t>
            </a:r>
            <a:r>
              <a:rPr lang="en-US" sz="3011">
                <a:solidFill>
                  <a:srgbClr val="000000"/>
                </a:solidFill>
                <a:latin typeface="Canva Sans"/>
              </a:rPr>
              <a:t>)</a:t>
            </a:r>
          </a:p>
          <a:p>
            <a:pPr algn="r">
              <a:lnSpc>
                <a:spcPts val="4216"/>
              </a:lnSpc>
            </a:pPr>
            <a:r>
              <a:rPr lang="en-US" sz="3011">
                <a:solidFill>
                  <a:srgbClr val="000000"/>
                </a:solidFill>
                <a:latin typeface="Canva Sans"/>
              </a:rPr>
              <a:t>Modifiability: </a:t>
            </a:r>
            <a:r>
              <a:rPr lang="en-US" sz="3011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r">
              <a:lnSpc>
                <a:spcPts val="4216"/>
              </a:lnSpc>
            </a:pPr>
            <a:r>
              <a:rPr lang="en-US" sz="3011">
                <a:solidFill>
                  <a:srgbClr val="000000"/>
                </a:solidFill>
                <a:latin typeface="Canva Sans"/>
              </a:rPr>
              <a:t>Testability: </a:t>
            </a:r>
            <a:r>
              <a:rPr lang="en-US" sz="3011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ctr">
              <a:lnSpc>
                <a:spcPts val="421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894787" y="8629947"/>
            <a:ext cx="324787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Total: 5 (PASSED)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5452" y="2883641"/>
            <a:ext cx="12487987" cy="7135993"/>
          </a:xfrm>
          <a:custGeom>
            <a:avLst/>
            <a:gdLst/>
            <a:ahLst/>
            <a:cxnLst/>
            <a:rect r="r" b="b" t="t" l="l"/>
            <a:pathLst>
              <a:path h="7135993" w="12487987">
                <a:moveTo>
                  <a:pt x="0" y="0"/>
                </a:moveTo>
                <a:lnTo>
                  <a:pt x="12487987" y="0"/>
                </a:lnTo>
                <a:lnTo>
                  <a:pt x="12487987" y="7135992"/>
                </a:lnTo>
                <a:lnTo>
                  <a:pt x="0" y="71359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394308"/>
            <a:ext cx="10753588" cy="48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potability by 35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6708" y="4337405"/>
            <a:ext cx="4768299" cy="390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68"/>
              </a:lnSpc>
            </a:pPr>
            <a:r>
              <a:rPr lang="en-US" sz="3191">
                <a:solidFill>
                  <a:srgbClr val="000000"/>
                </a:solidFill>
                <a:latin typeface="Canva Sans"/>
              </a:rPr>
              <a:t>Adaptability:</a:t>
            </a:r>
            <a:r>
              <a:rPr lang="en-US" sz="3191">
                <a:solidFill>
                  <a:srgbClr val="000000"/>
                </a:solidFill>
                <a:latin typeface="Canva Sans Bold"/>
              </a:rPr>
              <a:t> 5 (PASSED)</a:t>
            </a:r>
            <a:r>
              <a:rPr lang="en-US" sz="3191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r">
              <a:lnSpc>
                <a:spcPts val="4468"/>
              </a:lnSpc>
            </a:pPr>
            <a:r>
              <a:rPr lang="en-US" sz="3191">
                <a:solidFill>
                  <a:srgbClr val="000000"/>
                </a:solidFill>
                <a:latin typeface="Canva Sans"/>
              </a:rPr>
              <a:t>Installability: </a:t>
            </a:r>
            <a:r>
              <a:rPr lang="en-US" sz="3191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r">
              <a:lnSpc>
                <a:spcPts val="4468"/>
              </a:lnSpc>
            </a:pPr>
            <a:r>
              <a:rPr lang="en-US" sz="3191">
                <a:solidFill>
                  <a:srgbClr val="000000"/>
                </a:solidFill>
                <a:latin typeface="Canva Sans"/>
              </a:rPr>
              <a:t> Replaceability: </a:t>
            </a:r>
            <a:r>
              <a:rPr lang="en-US" sz="3191">
                <a:solidFill>
                  <a:srgbClr val="000000"/>
                </a:solidFill>
                <a:latin typeface="Canva Sans Bold"/>
              </a:rPr>
              <a:t>5 (PASSED)</a:t>
            </a:r>
          </a:p>
          <a:p>
            <a:pPr algn="ctr">
              <a:lnSpc>
                <a:spcPts val="446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464439" y="7732955"/>
            <a:ext cx="324787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Total: 5 (PASSED)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7978" y="2379188"/>
            <a:ext cx="17310410" cy="59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XJPA - Specify what will be monitored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in the objectives</a:t>
            </a: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921D99"/>
                </a:solidFill>
                <a:latin typeface="AC Fat Bamboo"/>
              </a:rPr>
              <a:t>RECOMMENDATIONS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7978" y="2185404"/>
            <a:ext cx="36131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4847"/>
                </a:solidFill>
                <a:latin typeface="Canva Sans Bold"/>
              </a:rPr>
              <a:t>CHAPTER 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3303969"/>
            <a:ext cx="6036449" cy="5171761"/>
          </a:xfrm>
          <a:custGeom>
            <a:avLst/>
            <a:gdLst/>
            <a:ahLst/>
            <a:cxnLst/>
            <a:rect r="r" b="b" t="t" l="l"/>
            <a:pathLst>
              <a:path h="5171761" w="6036449">
                <a:moveTo>
                  <a:pt x="0" y="0"/>
                </a:moveTo>
                <a:lnTo>
                  <a:pt x="6036449" y="0"/>
                </a:lnTo>
                <a:lnTo>
                  <a:pt x="6036449" y="5171761"/>
                </a:lnTo>
                <a:lnTo>
                  <a:pt x="0" y="5171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423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36449" y="3303969"/>
            <a:ext cx="5770425" cy="5122334"/>
          </a:xfrm>
          <a:custGeom>
            <a:avLst/>
            <a:gdLst/>
            <a:ahLst/>
            <a:cxnLst/>
            <a:rect r="r" b="b" t="t" l="l"/>
            <a:pathLst>
              <a:path h="5122334" w="5770425">
                <a:moveTo>
                  <a:pt x="0" y="0"/>
                </a:moveTo>
                <a:lnTo>
                  <a:pt x="5770424" y="0"/>
                </a:lnTo>
                <a:lnTo>
                  <a:pt x="5770424" y="5122334"/>
                </a:lnTo>
                <a:lnTo>
                  <a:pt x="0" y="5122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425" t="0" r="-1393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06873" y="3303969"/>
            <a:ext cx="5789648" cy="5171761"/>
          </a:xfrm>
          <a:custGeom>
            <a:avLst/>
            <a:gdLst/>
            <a:ahLst/>
            <a:cxnLst/>
            <a:rect r="r" b="b" t="t" l="l"/>
            <a:pathLst>
              <a:path h="5171761" w="5789648">
                <a:moveTo>
                  <a:pt x="0" y="0"/>
                </a:moveTo>
                <a:lnTo>
                  <a:pt x="5789648" y="0"/>
                </a:lnTo>
                <a:lnTo>
                  <a:pt x="5789648" y="5171761"/>
                </a:lnTo>
                <a:lnTo>
                  <a:pt x="0" y="5171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9624" r="0" b="-19472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90512" y="3067239"/>
            <a:ext cx="7526960" cy="5359063"/>
          </a:xfrm>
          <a:custGeom>
            <a:avLst/>
            <a:gdLst/>
            <a:ahLst/>
            <a:cxnLst/>
            <a:rect r="r" b="b" t="t" l="l"/>
            <a:pathLst>
              <a:path h="5359063" w="7526960">
                <a:moveTo>
                  <a:pt x="0" y="0"/>
                </a:moveTo>
                <a:lnTo>
                  <a:pt x="7526961" y="0"/>
                </a:lnTo>
                <a:lnTo>
                  <a:pt x="7526961" y="5359064"/>
                </a:lnTo>
                <a:lnTo>
                  <a:pt x="0" y="53590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33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36449" y="3067239"/>
            <a:ext cx="6259458" cy="5359063"/>
          </a:xfrm>
          <a:custGeom>
            <a:avLst/>
            <a:gdLst/>
            <a:ahLst/>
            <a:cxnLst/>
            <a:rect r="r" b="b" t="t" l="l"/>
            <a:pathLst>
              <a:path h="5359063" w="6259458">
                <a:moveTo>
                  <a:pt x="0" y="0"/>
                </a:moveTo>
                <a:lnTo>
                  <a:pt x="6259458" y="0"/>
                </a:lnTo>
                <a:lnTo>
                  <a:pt x="6259458" y="5359064"/>
                </a:lnTo>
                <a:lnTo>
                  <a:pt x="0" y="53590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415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58873" y="3067239"/>
            <a:ext cx="7145418" cy="5359063"/>
          </a:xfrm>
          <a:custGeom>
            <a:avLst/>
            <a:gdLst/>
            <a:ahLst/>
            <a:cxnLst/>
            <a:rect r="r" b="b" t="t" l="l"/>
            <a:pathLst>
              <a:path h="5359063" w="7145418">
                <a:moveTo>
                  <a:pt x="0" y="0"/>
                </a:moveTo>
                <a:lnTo>
                  <a:pt x="7145418" y="0"/>
                </a:lnTo>
                <a:lnTo>
                  <a:pt x="7145418" y="5359064"/>
                </a:lnTo>
                <a:lnTo>
                  <a:pt x="0" y="53590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RESULT &amp; DISCUSSIONS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41294" y="3067239"/>
            <a:ext cx="7478592" cy="5359063"/>
          </a:xfrm>
          <a:custGeom>
            <a:avLst/>
            <a:gdLst/>
            <a:ahLst/>
            <a:cxnLst/>
            <a:rect r="r" b="b" t="t" l="l"/>
            <a:pathLst>
              <a:path h="5359063" w="7478592">
                <a:moveTo>
                  <a:pt x="0" y="0"/>
                </a:moveTo>
                <a:lnTo>
                  <a:pt x="7478592" y="0"/>
                </a:lnTo>
                <a:lnTo>
                  <a:pt x="7478592" y="5359064"/>
                </a:lnTo>
                <a:lnTo>
                  <a:pt x="0" y="53590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07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37298" y="3037925"/>
            <a:ext cx="6017184" cy="5388378"/>
          </a:xfrm>
          <a:custGeom>
            <a:avLst/>
            <a:gdLst/>
            <a:ahLst/>
            <a:cxnLst/>
            <a:rect r="r" b="b" t="t" l="l"/>
            <a:pathLst>
              <a:path h="5388378" w="6017184">
                <a:moveTo>
                  <a:pt x="0" y="0"/>
                </a:moveTo>
                <a:lnTo>
                  <a:pt x="6017184" y="0"/>
                </a:lnTo>
                <a:lnTo>
                  <a:pt x="6017184" y="5388378"/>
                </a:lnTo>
                <a:lnTo>
                  <a:pt x="0" y="53883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306" t="0" r="-909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54482" y="3037925"/>
            <a:ext cx="7156439" cy="5388378"/>
          </a:xfrm>
          <a:custGeom>
            <a:avLst/>
            <a:gdLst/>
            <a:ahLst/>
            <a:cxnLst/>
            <a:rect r="r" b="b" t="t" l="l"/>
            <a:pathLst>
              <a:path h="5388378" w="7156439">
                <a:moveTo>
                  <a:pt x="0" y="0"/>
                </a:moveTo>
                <a:lnTo>
                  <a:pt x="7156439" y="0"/>
                </a:lnTo>
                <a:lnTo>
                  <a:pt x="7156439" y="5388378"/>
                </a:lnTo>
                <a:lnTo>
                  <a:pt x="0" y="5388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87851">
            <a:off x="5610350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269" y="2358075"/>
            <a:ext cx="17310410" cy="69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The researcher were able to develop the following futures of “Campus Connect: A Web-based Platform for Monitoring Faculty-Student Engagement”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 </a:t>
            </a: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CONCLUSION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248274" y="112874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7"/>
                </a:lnTo>
                <a:lnTo>
                  <a:pt x="0" y="160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850" y="3900156"/>
            <a:ext cx="8179296" cy="330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7"/>
              </a:lnSpc>
            </a:pPr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1.1.1Instructors’ Dashboard</a:t>
            </a:r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1.1.2Manage Students Consultation</a:t>
            </a:r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1.1.3Set Appointment</a:t>
            </a:r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      </a:t>
            </a:r>
            <a:r>
              <a:rPr lang="en-US" sz="2362">
                <a:solidFill>
                  <a:srgbClr val="000000"/>
                </a:solidFill>
                <a:latin typeface="Canva Sans"/>
              </a:rPr>
              <a:t>1.1.3.1 Virtual Chats or Meetings for Consultation</a:t>
            </a:r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1.1.4Set Availability Status</a:t>
            </a:r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1.1.5Interactions Through Chat Box or Discussion Boards</a:t>
            </a:r>
          </a:p>
          <a:p>
            <a:pPr>
              <a:lnSpc>
                <a:spcPts val="260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86550" y="3874121"/>
            <a:ext cx="4645670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1.1 Instructor Module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1850" y="6980428"/>
            <a:ext cx="9219902" cy="265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7"/>
              </a:lnSpc>
            </a:pP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1.2.1Students’ Dashboard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1.2.2Take Virtual Consultation or Meetings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1.2.3Interactions Through Chat Box or Discussion Boards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1.2.4Submit Concerns to the Admin</a:t>
            </a:r>
          </a:p>
          <a:p>
            <a:pPr>
              <a:lnSpc>
                <a:spcPts val="260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22269" y="6970903"/>
            <a:ext cx="421228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1.2 Student Module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23867" y="4148758"/>
            <a:ext cx="9162157" cy="312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1.3.1 Manage System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     </a:t>
            </a:r>
            <a:r>
              <a:rPr lang="en-US" sz="2662">
                <a:solidFill>
                  <a:srgbClr val="000000"/>
                </a:solidFill>
                <a:latin typeface="Canva Sans"/>
              </a:rPr>
              <a:t>1.3.1.1  Create Instructors’ Dashboard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     </a:t>
            </a:r>
            <a:r>
              <a:rPr lang="en-US" sz="2662">
                <a:solidFill>
                  <a:srgbClr val="000000"/>
                </a:solidFill>
                <a:latin typeface="Canva Sans"/>
              </a:rPr>
              <a:t>1.3.1.2 Manage the performance of the platform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     </a:t>
            </a:r>
            <a:r>
              <a:rPr lang="en-US" sz="2662">
                <a:solidFill>
                  <a:srgbClr val="000000"/>
                </a:solidFill>
                <a:latin typeface="Canva Sans"/>
              </a:rPr>
              <a:t>1.3.1.3 Monitoring Student engagement and Analytics 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     </a:t>
            </a:r>
            <a:r>
              <a:rPr lang="en-US" sz="2662">
                <a:solidFill>
                  <a:srgbClr val="000000"/>
                </a:solidFill>
                <a:latin typeface="Canva Sans"/>
              </a:rPr>
              <a:t>1.3.1.4 User Management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           </a:t>
            </a:r>
            <a:r>
              <a:rPr lang="en-US" sz="2662">
                <a:solidFill>
                  <a:srgbClr val="000000"/>
                </a:solidFill>
                <a:latin typeface="Canva Sans"/>
              </a:rPr>
              <a:t>1.3.1.4.1Approval and Deletion of Account</a:t>
            </a:r>
          </a:p>
          <a:p>
            <a:pPr>
              <a:lnSpc>
                <a:spcPts val="260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786941" y="3617264"/>
            <a:ext cx="7034212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1.3</a:t>
            </a:r>
            <a:r>
              <a:rPr lang="en-US" sz="3400">
                <a:solidFill>
                  <a:srgbClr val="000000"/>
                </a:solidFill>
                <a:latin typeface="Canva Sans Bold"/>
              </a:rPr>
              <a:t> System Administrator Module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1752" y="7671098"/>
            <a:ext cx="8507164" cy="172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1.4.1Manage Students concern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1.4.2Review submitted concerns (from the students)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1.4.3Content Moderation ( accept or reject content)</a:t>
            </a:r>
          </a:p>
          <a:p>
            <a:pPr>
              <a:lnSpc>
                <a:spcPts val="260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332754" y="7138334"/>
            <a:ext cx="6695033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1.4 Guidance Counselor Module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87851">
            <a:off x="5610350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269" y="2358075"/>
            <a:ext cx="17310410" cy="69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The researcher achieved a positive result in assessing the functional suitability, performance efficiency, compatibility, usability, reliability, security, maintability and portability of the system.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 </a:t>
            </a: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CONCLUSION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721171">
            <a:off x="10248274" y="112874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7"/>
                </a:lnTo>
                <a:lnTo>
                  <a:pt x="0" y="160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2598" y="4213647"/>
            <a:ext cx="6083684" cy="540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Functionality Suitability: 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Performance Efficiency: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Compatibility: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          Usability: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        Reliability: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            Security: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    Maintability: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       Portability: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21901" y="4307111"/>
            <a:ext cx="3358902" cy="523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   4.9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   4.9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   4.8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   4.9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5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   4.8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5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5 (PASSED)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850" y="2992054"/>
            <a:ext cx="17310410" cy="58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Based on the findings and conclusions presented, the following recommendations are suggested: 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 </a:t>
            </a: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B02CE6"/>
                </a:solidFill>
                <a:latin typeface="AC Fat Bamboo"/>
              </a:rPr>
              <a:t>RECOMMENDATIONS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918" y="6712378"/>
            <a:ext cx="13295574" cy="94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8003" indent="-294002" lvl="1">
              <a:lnSpc>
                <a:spcPts val="3812"/>
              </a:lnSpc>
              <a:buFont typeface="Arial"/>
              <a:buChar char="•"/>
            </a:pPr>
            <a:r>
              <a:rPr lang="en-US" sz="2723">
                <a:solidFill>
                  <a:srgbClr val="000000"/>
                </a:solidFill>
                <a:latin typeface="Canva Sans"/>
              </a:rPr>
              <a:t>The researchers suggest that future researchers should enhance the security of the system.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0918" y="4203027"/>
            <a:ext cx="13295574" cy="94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8003" indent="-294002" lvl="1">
              <a:lnSpc>
                <a:spcPts val="3812"/>
              </a:lnSpc>
              <a:buFont typeface="Arial"/>
              <a:buChar char="•"/>
            </a:pPr>
            <a:r>
              <a:rPr lang="en-US" sz="2723">
                <a:solidFill>
                  <a:srgbClr val="000000"/>
                </a:solidFill>
                <a:latin typeface="Canva Sans"/>
              </a:rPr>
              <a:t>The researchers considering the potential for future researchers to explore the development of a mobile application with similar functionality.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0918" y="5457580"/>
            <a:ext cx="13295574" cy="94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8003" indent="-294002" lvl="1">
              <a:lnSpc>
                <a:spcPts val="3812"/>
              </a:lnSpc>
              <a:buFont typeface="Arial"/>
              <a:buChar char="•"/>
            </a:pPr>
            <a:r>
              <a:rPr lang="en-US" sz="2723">
                <a:solidFill>
                  <a:srgbClr val="000000"/>
                </a:solidFill>
                <a:latin typeface="Canva Sans"/>
              </a:rPr>
              <a:t>The researchers suggests that the user is capable of receiving notifications from the system.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31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18173" y="3595975"/>
            <a:ext cx="12383503" cy="232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57"/>
              </a:lnSpc>
              <a:spcBef>
                <a:spcPct val="0"/>
              </a:spcBef>
            </a:pPr>
            <a:r>
              <a:rPr lang="en-US" sz="12898" spc="619">
                <a:solidFill>
                  <a:srgbClr val="B02CE6"/>
                </a:solidFill>
                <a:latin typeface="AC Fat Bamboo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689254" y="6276635"/>
            <a:ext cx="909492" cy="1069538"/>
          </a:xfrm>
          <a:custGeom>
            <a:avLst/>
            <a:gdLst/>
            <a:ahLst/>
            <a:cxnLst/>
            <a:rect r="r" b="b" t="t" l="l"/>
            <a:pathLst>
              <a:path h="1069538" w="909492">
                <a:moveTo>
                  <a:pt x="0" y="0"/>
                </a:moveTo>
                <a:lnTo>
                  <a:pt x="909492" y="0"/>
                </a:lnTo>
                <a:lnTo>
                  <a:pt x="909492" y="1069538"/>
                </a:lnTo>
                <a:lnTo>
                  <a:pt x="0" y="1069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89254" y="2377306"/>
            <a:ext cx="909492" cy="1069538"/>
          </a:xfrm>
          <a:custGeom>
            <a:avLst/>
            <a:gdLst/>
            <a:ahLst/>
            <a:cxnLst/>
            <a:rect r="r" b="b" t="t" l="l"/>
            <a:pathLst>
              <a:path h="1069538" w="909492">
                <a:moveTo>
                  <a:pt x="0" y="0"/>
                </a:moveTo>
                <a:lnTo>
                  <a:pt x="909492" y="0"/>
                </a:lnTo>
                <a:lnTo>
                  <a:pt x="909492" y="1069538"/>
                </a:lnTo>
                <a:lnTo>
                  <a:pt x="0" y="1069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2269" y="3208719"/>
            <a:ext cx="17310410" cy="54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XJPA - Specify minimum and maximum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slot and hours in the consultation. </a:t>
            </a: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921D99"/>
                </a:solidFill>
                <a:latin typeface="AC Fat Bamboo"/>
              </a:rPr>
              <a:t>RECOMMENDATIONS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721171">
            <a:off x="10865434" y="1649565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7978" y="2185404"/>
            <a:ext cx="36131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4847"/>
                </a:solidFill>
                <a:latin typeface="Canva Sans Bold"/>
              </a:rPr>
              <a:t>CHAPTER 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87851">
            <a:off x="4828342" y="572364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7" y="0"/>
                </a:lnTo>
                <a:lnTo>
                  <a:pt x="852197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3145">
            <a:off x="12567642" y="4716858"/>
            <a:ext cx="5797206" cy="5471113"/>
          </a:xfrm>
          <a:custGeom>
            <a:avLst/>
            <a:gdLst/>
            <a:ahLst/>
            <a:cxnLst/>
            <a:rect r="r" b="b" t="t" l="l"/>
            <a:pathLst>
              <a:path h="5471113" w="5797206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2269" y="4330344"/>
            <a:ext cx="17310410" cy="74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XJPA - ERD: Include appointment subject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 consultation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XJPA - ERD: Remove report, put consultation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 schedule time, day and student subject for the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 consultation.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hildos Arabic SemiBold"/>
              </a:rPr>
              <a:t>XJPA - ERD: Re arranging diagrams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2695"/>
              </a:lnSpc>
            </a:pPr>
          </a:p>
          <a:p>
            <a:pPr algn="just">
              <a:lnSpc>
                <a:spcPts val="2695"/>
              </a:lnSpc>
            </a:pPr>
          </a:p>
          <a:p>
            <a:pPr algn="just">
              <a:lnSpc>
                <a:spcPts val="2695"/>
              </a:lnSpc>
            </a:pPr>
          </a:p>
          <a:p>
            <a:pPr algn="just">
              <a:lnSpc>
                <a:spcPts val="2695"/>
              </a:lnSpc>
            </a:pPr>
          </a:p>
          <a:p>
            <a:pPr algn="just">
              <a:lnSpc>
                <a:spcPts val="2695"/>
              </a:lnSpc>
            </a:pPr>
          </a:p>
          <a:p>
            <a:pPr algn="just">
              <a:lnSpc>
                <a:spcPts val="2695"/>
              </a:lnSpc>
            </a:pPr>
          </a:p>
          <a:p>
            <a:pPr algn="just">
              <a:lnSpc>
                <a:spcPts val="2695"/>
              </a:lnSpc>
            </a:pPr>
          </a:p>
          <a:p>
            <a:pPr algn="just">
              <a:lnSpc>
                <a:spcPts val="2695"/>
              </a:lnSpc>
            </a:pPr>
          </a:p>
          <a:p>
            <a:pPr algn="just">
              <a:lnSpc>
                <a:spcPts val="2695"/>
              </a:lnSpc>
            </a:pPr>
          </a:p>
          <a:p>
            <a:pPr algn="just">
              <a:lnSpc>
                <a:spcPts val="2695"/>
              </a:lnSpc>
            </a:pPr>
          </a:p>
          <a:p>
            <a:pPr algn="just">
              <a:lnSpc>
                <a:spcPts val="269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54440" y="1212332"/>
            <a:ext cx="655243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90">
                <a:solidFill>
                  <a:srgbClr val="921D99"/>
                </a:solidFill>
                <a:latin typeface="AC Fat Bamboo"/>
              </a:rPr>
              <a:t>RECOMMENDATIONS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721171">
            <a:off x="10971086" y="1600138"/>
            <a:ext cx="852197" cy="1603787"/>
          </a:xfrm>
          <a:custGeom>
            <a:avLst/>
            <a:gdLst/>
            <a:ahLst/>
            <a:cxnLst/>
            <a:rect r="r" b="b" t="t" l="l"/>
            <a:pathLst>
              <a:path h="1603787" w="852197">
                <a:moveTo>
                  <a:pt x="0" y="0"/>
                </a:moveTo>
                <a:lnTo>
                  <a:pt x="852196" y="0"/>
                </a:lnTo>
                <a:lnTo>
                  <a:pt x="852196" y="1603786"/>
                </a:lnTo>
                <a:lnTo>
                  <a:pt x="0" y="160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62884" y="2451458"/>
            <a:ext cx="10267058" cy="7556848"/>
          </a:xfrm>
          <a:custGeom>
            <a:avLst/>
            <a:gdLst/>
            <a:ahLst/>
            <a:cxnLst/>
            <a:rect r="r" b="b" t="t" l="l"/>
            <a:pathLst>
              <a:path h="7556848" w="10267058">
                <a:moveTo>
                  <a:pt x="0" y="0"/>
                </a:moveTo>
                <a:lnTo>
                  <a:pt x="10267058" y="0"/>
                </a:lnTo>
                <a:lnTo>
                  <a:pt x="10267058" y="7556848"/>
                </a:lnTo>
                <a:lnTo>
                  <a:pt x="0" y="7556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5073" y="2862224"/>
            <a:ext cx="36760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4847"/>
                </a:solidFill>
                <a:latin typeface="Canva Sans Bold"/>
              </a:rPr>
              <a:t>CHAPTER 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785302"/>
            <a:ext cx="16460083" cy="1055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6775" indent="-298387" lvl="1">
              <a:lnSpc>
                <a:spcPts val="3123"/>
              </a:lnSpc>
              <a:buFont typeface="Arial"/>
              <a:buChar char="•"/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 </a:t>
            </a:r>
            <a:r>
              <a:rPr lang="en-US" sz="2764">
                <a:solidFill>
                  <a:srgbClr val="000000"/>
                </a:solidFill>
                <a:latin typeface="Pangolin"/>
              </a:rPr>
              <a:t>To design and develop a Web-based Engagement Monitoring System for Faculty and Students incorporating the following features.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1.1Instructor Perspective</a:t>
            </a:r>
          </a:p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      1.1.1Instructors’ Dashboard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785302"/>
            <a:ext cx="16460083" cy="938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1.1.2Manage Students Consultation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629014"/>
            <a:ext cx="16460083" cy="938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1.1.1.3 Set Appointment</a:t>
            </a:r>
          </a:p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       </a:t>
            </a:r>
            <a:r>
              <a:rPr lang="en-US" sz="2764" u="sng">
                <a:solidFill>
                  <a:srgbClr val="000000"/>
                </a:solidFill>
                <a:latin typeface="Pangolin"/>
                <a:hlinkClick r:id="rId12" tooltip="http://1.1.3.1/?fbclid=IwAR06vluVcwLce2EnIRRDriUlCuGRB7EBI7_3z9EkFYQChSvckL6Rpss7jlo"/>
              </a:rPr>
              <a:t>1.1.3.1</a:t>
            </a:r>
            <a:r>
              <a:rPr lang="en-US" sz="2764">
                <a:solidFill>
                  <a:srgbClr val="000000"/>
                </a:solidFill>
                <a:latin typeface="Pangolin"/>
              </a:rPr>
              <a:t>Virtual Chats or Meetings for Consultation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25866" y="4783644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291759" y="6262818"/>
            <a:ext cx="7467218" cy="1549519"/>
          </a:xfrm>
          <a:custGeom>
            <a:avLst/>
            <a:gdLst/>
            <a:ahLst/>
            <a:cxnLst/>
            <a:rect r="r" b="b" t="t" l="l"/>
            <a:pathLst>
              <a:path h="1549519" w="7467218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5686" y="0"/>
            <a:ext cx="11213627" cy="1549519"/>
          </a:xfrm>
          <a:custGeom>
            <a:avLst/>
            <a:gdLst/>
            <a:ahLst/>
            <a:cxnLst/>
            <a:rect r="r" b="b" t="t" l="l"/>
            <a:pathLst>
              <a:path h="1549519" w="11213627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8256" y="460435"/>
            <a:ext cx="1407135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9"/>
              </a:lnSpc>
              <a:spcBef>
                <a:spcPct val="0"/>
              </a:spcBef>
            </a:pPr>
            <a:r>
              <a:rPr lang="en-US" sz="11100" spc="865">
                <a:solidFill>
                  <a:srgbClr val="B02CE6"/>
                </a:solidFill>
                <a:latin typeface="AC Fat Bamboo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14635">
            <a:off x="14494" y="7790977"/>
            <a:ext cx="2849988" cy="2689676"/>
          </a:xfrm>
          <a:custGeom>
            <a:avLst/>
            <a:gdLst/>
            <a:ahLst/>
            <a:cxnLst/>
            <a:rect r="r" b="b" t="t" l="l"/>
            <a:pathLst>
              <a:path h="2689676" w="2849988">
                <a:moveTo>
                  <a:pt x="0" y="0"/>
                </a:moveTo>
                <a:lnTo>
                  <a:pt x="2849988" y="0"/>
                </a:lnTo>
                <a:lnTo>
                  <a:pt x="2849988" y="2689676"/>
                </a:lnTo>
                <a:lnTo>
                  <a:pt x="0" y="26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2747" y="-353862"/>
            <a:ext cx="2929932" cy="2765124"/>
          </a:xfrm>
          <a:custGeom>
            <a:avLst/>
            <a:gdLst/>
            <a:ahLst/>
            <a:cxnLst/>
            <a:rect r="r" b="b" t="t" l="l"/>
            <a:pathLst>
              <a:path h="2765124" w="2929932">
                <a:moveTo>
                  <a:pt x="0" y="0"/>
                </a:moveTo>
                <a:lnTo>
                  <a:pt x="2929932" y="0"/>
                </a:lnTo>
                <a:lnTo>
                  <a:pt x="2929932" y="2765124"/>
                </a:lnTo>
                <a:lnTo>
                  <a:pt x="0" y="276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54818" y="8964364"/>
            <a:ext cx="1040846" cy="1086272"/>
          </a:xfrm>
          <a:custGeom>
            <a:avLst/>
            <a:gdLst/>
            <a:ahLst/>
            <a:cxnLst/>
            <a:rect r="r" b="b" t="t" l="l"/>
            <a:pathLst>
              <a:path h="1086272" w="1040846">
                <a:moveTo>
                  <a:pt x="0" y="0"/>
                </a:moveTo>
                <a:lnTo>
                  <a:pt x="1040845" y="0"/>
                </a:lnTo>
                <a:lnTo>
                  <a:pt x="1040845" y="1086271"/>
                </a:lnTo>
                <a:lnTo>
                  <a:pt x="0" y="1086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56892">
            <a:off x="15742186" y="1273481"/>
            <a:ext cx="2319495" cy="692293"/>
          </a:xfrm>
          <a:custGeom>
            <a:avLst/>
            <a:gdLst/>
            <a:ahLst/>
            <a:cxnLst/>
            <a:rect r="r" b="b" t="t" l="l"/>
            <a:pathLst>
              <a:path h="692293" w="2319495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50" y="2629014"/>
            <a:ext cx="16460083" cy="8606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764">
                <a:solidFill>
                  <a:srgbClr val="000000"/>
                </a:solidFill>
                <a:latin typeface="Pangolin"/>
              </a:rPr>
              <a:t>1.1.1.4Set Availability Status</a:t>
            </a: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</a:pPr>
          </a:p>
          <a:p>
            <a:pPr algn="just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DAFgsK_NNOQ</dc:identifier>
  <dcterms:modified xsi:type="dcterms:W3CDTF">2011-08-01T06:04:30Z</dcterms:modified>
  <cp:revision>1</cp:revision>
  <dc:title>Black and White Pastel Scrapbook Company Profile Presentation</dc:title>
</cp:coreProperties>
</file>